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66" r:id="rId5"/>
    <p:sldId id="261" r:id="rId6"/>
    <p:sldId id="262" r:id="rId7"/>
    <p:sldId id="263" r:id="rId8"/>
    <p:sldId id="264" r:id="rId9"/>
    <p:sldId id="265" r:id="rId10"/>
  </p:sldIdLst>
  <p:sldSz cx="9144000" cy="5143500" type="screen16x9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9EDF4"/>
    <a:srgbClr val="D0D8E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590" autoAdjust="0"/>
  </p:normalViewPr>
  <p:slideViewPr>
    <p:cSldViewPr>
      <p:cViewPr varScale="1">
        <p:scale>
          <a:sx n="130" d="100"/>
          <a:sy n="130" d="100"/>
        </p:scale>
        <p:origin x="-822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956D74-F2D3-4168-9D0B-A4882F536739}" type="doc">
      <dgm:prSet loTypeId="urn:microsoft.com/office/officeart/2005/8/layout/chevron1" loCatId="process" qsTypeId="urn:microsoft.com/office/officeart/2005/8/quickstyle/simple5" qsCatId="simple" csTypeId="urn:microsoft.com/office/officeart/2005/8/colors/colorful2" csCatId="colorful" phldr="1"/>
      <dgm:spPr/>
    </dgm:pt>
    <dgm:pt modelId="{D55993D5-0421-47B9-9A67-1DB66490434F}">
      <dgm:prSet phldrT="[Tekst]"/>
      <dgm:spPr/>
      <dgm:t>
        <a:bodyPr/>
        <a:lstStyle/>
        <a:p>
          <a:r>
            <a:rPr lang="hr-HR" dirty="0" smtClean="0"/>
            <a:t>Starije kameno doba </a:t>
          </a:r>
          <a:r>
            <a:rPr lang="hr-HR" dirty="0" smtClean="0">
              <a:sym typeface="Wingdings" panose="05000000000000000000" pitchFamily="2" charset="2"/>
            </a:rPr>
            <a:t> </a:t>
          </a:r>
          <a:r>
            <a:rPr lang="hr-HR" dirty="0" err="1" smtClean="0">
              <a:sym typeface="Wingdings" panose="05000000000000000000" pitchFamily="2" charset="2"/>
            </a:rPr>
            <a:t>Hušnjakovo</a:t>
          </a:r>
          <a:r>
            <a:rPr lang="hr-HR" dirty="0" smtClean="0">
              <a:sym typeface="Wingdings" panose="05000000000000000000" pitchFamily="2" charset="2"/>
            </a:rPr>
            <a:t> brdo, Krapina</a:t>
          </a:r>
          <a:endParaRPr lang="hr-HR" dirty="0"/>
        </a:p>
      </dgm:t>
    </dgm:pt>
    <dgm:pt modelId="{A616390E-FB54-4371-830E-2793024528D0}" type="parTrans" cxnId="{358B4F81-99E8-4843-8064-13F0883EEA24}">
      <dgm:prSet/>
      <dgm:spPr/>
      <dgm:t>
        <a:bodyPr/>
        <a:lstStyle/>
        <a:p>
          <a:endParaRPr lang="hr-HR"/>
        </a:p>
      </dgm:t>
    </dgm:pt>
    <dgm:pt modelId="{BCCF0D89-A6EB-4517-9330-5B7A5ABAAE37}" type="sibTrans" cxnId="{358B4F81-99E8-4843-8064-13F0883EEA24}">
      <dgm:prSet/>
      <dgm:spPr/>
      <dgm:t>
        <a:bodyPr/>
        <a:lstStyle/>
        <a:p>
          <a:endParaRPr lang="hr-HR"/>
        </a:p>
      </dgm:t>
    </dgm:pt>
    <dgm:pt modelId="{C1966BBE-73CE-44AC-912D-8B3096D8A142}">
      <dgm:prSet phldrT="[Tekst]"/>
      <dgm:spPr/>
      <dgm:t>
        <a:bodyPr/>
        <a:lstStyle/>
        <a:p>
          <a:r>
            <a:rPr lang="hr-HR" dirty="0" smtClean="0"/>
            <a:t>Mlađe kameno doba </a:t>
          </a:r>
          <a:r>
            <a:rPr lang="hr-HR" dirty="0" smtClean="0">
              <a:sym typeface="Wingdings" panose="05000000000000000000" pitchFamily="2" charset="2"/>
            </a:rPr>
            <a:t> Vučedol</a:t>
          </a:r>
          <a:endParaRPr lang="hr-HR" dirty="0"/>
        </a:p>
      </dgm:t>
    </dgm:pt>
    <dgm:pt modelId="{395C7165-71A9-4512-B9DB-8D9045EB47D0}" type="parTrans" cxnId="{0740F340-580D-4608-AD19-8E61C3FB1851}">
      <dgm:prSet/>
      <dgm:spPr/>
      <dgm:t>
        <a:bodyPr/>
        <a:lstStyle/>
        <a:p>
          <a:endParaRPr lang="hr-HR"/>
        </a:p>
      </dgm:t>
    </dgm:pt>
    <dgm:pt modelId="{2C3C01AD-8655-4EBC-B22F-3C9D7C6F3EAE}" type="sibTrans" cxnId="{0740F340-580D-4608-AD19-8E61C3FB1851}">
      <dgm:prSet/>
      <dgm:spPr/>
      <dgm:t>
        <a:bodyPr/>
        <a:lstStyle/>
        <a:p>
          <a:endParaRPr lang="hr-HR"/>
        </a:p>
      </dgm:t>
    </dgm:pt>
    <dgm:pt modelId="{07FE0561-D3EA-4251-BB49-1314B42B953E}">
      <dgm:prSet phldrT="[Tekst]"/>
      <dgm:spPr/>
      <dgm:t>
        <a:bodyPr/>
        <a:lstStyle/>
        <a:p>
          <a:r>
            <a:rPr lang="hr-HR" dirty="0" smtClean="0"/>
            <a:t>Stari vijek </a:t>
          </a:r>
          <a:r>
            <a:rPr lang="hr-HR" dirty="0" smtClean="0">
              <a:sym typeface="Wingdings" panose="05000000000000000000" pitchFamily="2" charset="2"/>
            </a:rPr>
            <a:t> Iliri, Kelti, Grci, Rimljani</a:t>
          </a:r>
          <a:endParaRPr lang="hr-HR" dirty="0"/>
        </a:p>
      </dgm:t>
    </dgm:pt>
    <dgm:pt modelId="{0E6ECD24-99DA-499C-BAF9-602855D5C5A9}" type="parTrans" cxnId="{1B7AEF09-B60C-4FE5-9A3D-08FDCB267E10}">
      <dgm:prSet/>
      <dgm:spPr/>
      <dgm:t>
        <a:bodyPr/>
        <a:lstStyle/>
        <a:p>
          <a:endParaRPr lang="hr-HR"/>
        </a:p>
      </dgm:t>
    </dgm:pt>
    <dgm:pt modelId="{19ED5864-33D9-4F9B-B630-E22D5FA89B8B}" type="sibTrans" cxnId="{1B7AEF09-B60C-4FE5-9A3D-08FDCB267E10}">
      <dgm:prSet/>
      <dgm:spPr/>
      <dgm:t>
        <a:bodyPr/>
        <a:lstStyle/>
        <a:p>
          <a:endParaRPr lang="hr-HR"/>
        </a:p>
      </dgm:t>
    </dgm:pt>
    <dgm:pt modelId="{1FA1B6BB-556C-4DC7-86AA-0372575026B5}">
      <dgm:prSet/>
      <dgm:spPr/>
      <dgm:t>
        <a:bodyPr/>
        <a:lstStyle/>
        <a:p>
          <a:r>
            <a:rPr lang="hr-HR" dirty="0" smtClean="0"/>
            <a:t>Srednji vijek, 7. st. </a:t>
          </a:r>
          <a:r>
            <a:rPr lang="hr-HR" dirty="0" smtClean="0">
              <a:sym typeface="Wingdings" panose="05000000000000000000" pitchFamily="2" charset="2"/>
            </a:rPr>
            <a:t> dolazak Hrvata</a:t>
          </a:r>
          <a:endParaRPr lang="hr-HR" dirty="0"/>
        </a:p>
      </dgm:t>
    </dgm:pt>
    <dgm:pt modelId="{86199BFF-F7C0-4A5D-8AF9-F54961F3A469}" type="parTrans" cxnId="{695E060E-7E6F-473A-9AAB-1F686396414B}">
      <dgm:prSet/>
      <dgm:spPr/>
      <dgm:t>
        <a:bodyPr/>
        <a:lstStyle/>
        <a:p>
          <a:endParaRPr lang="hr-HR"/>
        </a:p>
      </dgm:t>
    </dgm:pt>
    <dgm:pt modelId="{4F1895C7-D870-4AC1-A466-1ED71D6BBCF5}" type="sibTrans" cxnId="{695E060E-7E6F-473A-9AAB-1F686396414B}">
      <dgm:prSet/>
      <dgm:spPr/>
      <dgm:t>
        <a:bodyPr/>
        <a:lstStyle/>
        <a:p>
          <a:endParaRPr lang="hr-HR"/>
        </a:p>
      </dgm:t>
    </dgm:pt>
    <dgm:pt modelId="{DD1C1B56-5A7D-405C-8985-98C9E11F6C2C}" type="pres">
      <dgm:prSet presAssocID="{54956D74-F2D3-4168-9D0B-A4882F536739}" presName="Name0" presStyleCnt="0">
        <dgm:presLayoutVars>
          <dgm:dir/>
          <dgm:animLvl val="lvl"/>
          <dgm:resizeHandles val="exact"/>
        </dgm:presLayoutVars>
      </dgm:prSet>
      <dgm:spPr/>
    </dgm:pt>
    <dgm:pt modelId="{5E3B392F-DE07-4FC7-ADEF-CC13E76996A7}" type="pres">
      <dgm:prSet presAssocID="{D55993D5-0421-47B9-9A67-1DB66490434F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A48404F-34FB-4489-A6A0-10251581EEF4}" type="pres">
      <dgm:prSet presAssocID="{BCCF0D89-A6EB-4517-9330-5B7A5ABAAE37}" presName="parTxOnlySpace" presStyleCnt="0"/>
      <dgm:spPr/>
    </dgm:pt>
    <dgm:pt modelId="{840EE053-B371-422D-B477-E9E630FC9174}" type="pres">
      <dgm:prSet presAssocID="{C1966BBE-73CE-44AC-912D-8B3096D8A142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0F069D0-A802-4D56-A45F-6B2D2850A8EC}" type="pres">
      <dgm:prSet presAssocID="{2C3C01AD-8655-4EBC-B22F-3C9D7C6F3EAE}" presName="parTxOnlySpace" presStyleCnt="0"/>
      <dgm:spPr/>
    </dgm:pt>
    <dgm:pt modelId="{7AA9D4A4-9953-4EBF-97D0-1C88E037D884}" type="pres">
      <dgm:prSet presAssocID="{07FE0561-D3EA-4251-BB49-1314B42B953E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01D8B34-927D-4741-A5A7-D73A786E3029}" type="pres">
      <dgm:prSet presAssocID="{19ED5864-33D9-4F9B-B630-E22D5FA89B8B}" presName="parTxOnlySpace" presStyleCnt="0"/>
      <dgm:spPr/>
    </dgm:pt>
    <dgm:pt modelId="{7B1A3157-2691-42BA-8469-7ED9CDF98D23}" type="pres">
      <dgm:prSet presAssocID="{1FA1B6BB-556C-4DC7-86AA-0372575026B5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1B7AEF09-B60C-4FE5-9A3D-08FDCB267E10}" srcId="{54956D74-F2D3-4168-9D0B-A4882F536739}" destId="{07FE0561-D3EA-4251-BB49-1314B42B953E}" srcOrd="2" destOrd="0" parTransId="{0E6ECD24-99DA-499C-BAF9-602855D5C5A9}" sibTransId="{19ED5864-33D9-4F9B-B630-E22D5FA89B8B}"/>
    <dgm:cxn modelId="{633C2CF8-5E6B-48E3-87D8-795A89BDAF2F}" type="presOf" srcId="{54956D74-F2D3-4168-9D0B-A4882F536739}" destId="{DD1C1B56-5A7D-405C-8985-98C9E11F6C2C}" srcOrd="0" destOrd="0" presId="urn:microsoft.com/office/officeart/2005/8/layout/chevron1"/>
    <dgm:cxn modelId="{9EC9C22B-6D14-4432-AE0F-D0B94C200C15}" type="presOf" srcId="{07FE0561-D3EA-4251-BB49-1314B42B953E}" destId="{7AA9D4A4-9953-4EBF-97D0-1C88E037D884}" srcOrd="0" destOrd="0" presId="urn:microsoft.com/office/officeart/2005/8/layout/chevron1"/>
    <dgm:cxn modelId="{00999151-7352-4EFF-A50D-C1769210BB56}" type="presOf" srcId="{D55993D5-0421-47B9-9A67-1DB66490434F}" destId="{5E3B392F-DE07-4FC7-ADEF-CC13E76996A7}" srcOrd="0" destOrd="0" presId="urn:microsoft.com/office/officeart/2005/8/layout/chevron1"/>
    <dgm:cxn modelId="{695E060E-7E6F-473A-9AAB-1F686396414B}" srcId="{54956D74-F2D3-4168-9D0B-A4882F536739}" destId="{1FA1B6BB-556C-4DC7-86AA-0372575026B5}" srcOrd="3" destOrd="0" parTransId="{86199BFF-F7C0-4A5D-8AF9-F54961F3A469}" sibTransId="{4F1895C7-D870-4AC1-A466-1ED71D6BBCF5}"/>
    <dgm:cxn modelId="{2CA98B25-AEEC-4853-A66B-AD9C9F9F54F7}" type="presOf" srcId="{C1966BBE-73CE-44AC-912D-8B3096D8A142}" destId="{840EE053-B371-422D-B477-E9E630FC9174}" srcOrd="0" destOrd="0" presId="urn:microsoft.com/office/officeart/2005/8/layout/chevron1"/>
    <dgm:cxn modelId="{358B4F81-99E8-4843-8064-13F0883EEA24}" srcId="{54956D74-F2D3-4168-9D0B-A4882F536739}" destId="{D55993D5-0421-47B9-9A67-1DB66490434F}" srcOrd="0" destOrd="0" parTransId="{A616390E-FB54-4371-830E-2793024528D0}" sibTransId="{BCCF0D89-A6EB-4517-9330-5B7A5ABAAE37}"/>
    <dgm:cxn modelId="{53105051-E699-4F85-B838-A9D5BD4A6015}" type="presOf" srcId="{1FA1B6BB-556C-4DC7-86AA-0372575026B5}" destId="{7B1A3157-2691-42BA-8469-7ED9CDF98D23}" srcOrd="0" destOrd="0" presId="urn:microsoft.com/office/officeart/2005/8/layout/chevron1"/>
    <dgm:cxn modelId="{0740F340-580D-4608-AD19-8E61C3FB1851}" srcId="{54956D74-F2D3-4168-9D0B-A4882F536739}" destId="{C1966BBE-73CE-44AC-912D-8B3096D8A142}" srcOrd="1" destOrd="0" parTransId="{395C7165-71A9-4512-B9DB-8D9045EB47D0}" sibTransId="{2C3C01AD-8655-4EBC-B22F-3C9D7C6F3EAE}"/>
    <dgm:cxn modelId="{91040A6E-87F7-4336-9718-53F0B5FAA06C}" type="presParOf" srcId="{DD1C1B56-5A7D-405C-8985-98C9E11F6C2C}" destId="{5E3B392F-DE07-4FC7-ADEF-CC13E76996A7}" srcOrd="0" destOrd="0" presId="urn:microsoft.com/office/officeart/2005/8/layout/chevron1"/>
    <dgm:cxn modelId="{BAE604B7-2436-42A1-9BD8-8E450BEC830D}" type="presParOf" srcId="{DD1C1B56-5A7D-405C-8985-98C9E11F6C2C}" destId="{EA48404F-34FB-4489-A6A0-10251581EEF4}" srcOrd="1" destOrd="0" presId="urn:microsoft.com/office/officeart/2005/8/layout/chevron1"/>
    <dgm:cxn modelId="{E08DAB07-AC5A-4CE5-886A-07F31ED38E52}" type="presParOf" srcId="{DD1C1B56-5A7D-405C-8985-98C9E11F6C2C}" destId="{840EE053-B371-422D-B477-E9E630FC9174}" srcOrd="2" destOrd="0" presId="urn:microsoft.com/office/officeart/2005/8/layout/chevron1"/>
    <dgm:cxn modelId="{052BA448-BC35-4D52-AA57-2611E9B82E80}" type="presParOf" srcId="{DD1C1B56-5A7D-405C-8985-98C9E11F6C2C}" destId="{70F069D0-A802-4D56-A45F-6B2D2850A8EC}" srcOrd="3" destOrd="0" presId="urn:microsoft.com/office/officeart/2005/8/layout/chevron1"/>
    <dgm:cxn modelId="{D8270E9C-39BC-409D-B957-F3E94FE998A3}" type="presParOf" srcId="{DD1C1B56-5A7D-405C-8985-98C9E11F6C2C}" destId="{7AA9D4A4-9953-4EBF-97D0-1C88E037D884}" srcOrd="4" destOrd="0" presId="urn:microsoft.com/office/officeart/2005/8/layout/chevron1"/>
    <dgm:cxn modelId="{80935696-BE2B-40F3-BA1C-A7F29C0C30AA}" type="presParOf" srcId="{DD1C1B56-5A7D-405C-8985-98C9E11F6C2C}" destId="{601D8B34-927D-4741-A5A7-D73A786E3029}" srcOrd="5" destOrd="0" presId="urn:microsoft.com/office/officeart/2005/8/layout/chevron1"/>
    <dgm:cxn modelId="{09907502-8B9E-495E-B346-17EF2F914CD4}" type="presParOf" srcId="{DD1C1B56-5A7D-405C-8985-98C9E11F6C2C}" destId="{7B1A3157-2691-42BA-8469-7ED9CDF98D23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E3B392F-DE07-4FC7-ADEF-CC13E76996A7}">
      <dsp:nvSpPr>
        <dsp:cNvPr id="0" name=""/>
        <dsp:cNvSpPr/>
      </dsp:nvSpPr>
      <dsp:spPr>
        <a:xfrm>
          <a:off x="3946" y="323031"/>
          <a:ext cx="2297133" cy="918853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kern="1200" dirty="0" smtClean="0"/>
            <a:t>Starije kameno doba </a:t>
          </a:r>
          <a:r>
            <a:rPr lang="hr-HR" sz="1500" kern="1200" dirty="0" smtClean="0">
              <a:sym typeface="Wingdings" panose="05000000000000000000" pitchFamily="2" charset="2"/>
            </a:rPr>
            <a:t> </a:t>
          </a:r>
          <a:r>
            <a:rPr lang="hr-HR" sz="1500" kern="1200" dirty="0" err="1" smtClean="0">
              <a:sym typeface="Wingdings" panose="05000000000000000000" pitchFamily="2" charset="2"/>
            </a:rPr>
            <a:t>Hušnjakovo</a:t>
          </a:r>
          <a:r>
            <a:rPr lang="hr-HR" sz="1500" kern="1200" dirty="0" smtClean="0">
              <a:sym typeface="Wingdings" panose="05000000000000000000" pitchFamily="2" charset="2"/>
            </a:rPr>
            <a:t> brdo, Krapina</a:t>
          </a:r>
          <a:endParaRPr lang="hr-HR" sz="1500" kern="1200" dirty="0"/>
        </a:p>
      </dsp:txBody>
      <dsp:txXfrm>
        <a:off x="3946" y="323031"/>
        <a:ext cx="2297133" cy="918853"/>
      </dsp:txXfrm>
    </dsp:sp>
    <dsp:sp modelId="{840EE053-B371-422D-B477-E9E630FC9174}">
      <dsp:nvSpPr>
        <dsp:cNvPr id="0" name=""/>
        <dsp:cNvSpPr/>
      </dsp:nvSpPr>
      <dsp:spPr>
        <a:xfrm>
          <a:off x="2071366" y="323031"/>
          <a:ext cx="2297133" cy="918853"/>
        </a:xfrm>
        <a:prstGeom prst="chevron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kern="1200" dirty="0" smtClean="0"/>
            <a:t>Mlađe kameno doba </a:t>
          </a:r>
          <a:r>
            <a:rPr lang="hr-HR" sz="1500" kern="1200" dirty="0" smtClean="0">
              <a:sym typeface="Wingdings" panose="05000000000000000000" pitchFamily="2" charset="2"/>
            </a:rPr>
            <a:t> Vučedol</a:t>
          </a:r>
          <a:endParaRPr lang="hr-HR" sz="1500" kern="1200" dirty="0"/>
        </a:p>
      </dsp:txBody>
      <dsp:txXfrm>
        <a:off x="2071366" y="323031"/>
        <a:ext cx="2297133" cy="918853"/>
      </dsp:txXfrm>
    </dsp:sp>
    <dsp:sp modelId="{7AA9D4A4-9953-4EBF-97D0-1C88E037D884}">
      <dsp:nvSpPr>
        <dsp:cNvPr id="0" name=""/>
        <dsp:cNvSpPr/>
      </dsp:nvSpPr>
      <dsp:spPr>
        <a:xfrm>
          <a:off x="4138787" y="323031"/>
          <a:ext cx="2297133" cy="918853"/>
        </a:xfrm>
        <a:prstGeom prst="chevron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kern="1200" dirty="0" smtClean="0"/>
            <a:t>Stari vijek </a:t>
          </a:r>
          <a:r>
            <a:rPr lang="hr-HR" sz="1500" kern="1200" dirty="0" smtClean="0">
              <a:sym typeface="Wingdings" panose="05000000000000000000" pitchFamily="2" charset="2"/>
            </a:rPr>
            <a:t> Iliri, Kelti, Grci, Rimljani</a:t>
          </a:r>
          <a:endParaRPr lang="hr-HR" sz="1500" kern="1200" dirty="0"/>
        </a:p>
      </dsp:txBody>
      <dsp:txXfrm>
        <a:off x="4138787" y="323031"/>
        <a:ext cx="2297133" cy="918853"/>
      </dsp:txXfrm>
    </dsp:sp>
    <dsp:sp modelId="{7B1A3157-2691-42BA-8469-7ED9CDF98D23}">
      <dsp:nvSpPr>
        <dsp:cNvPr id="0" name=""/>
        <dsp:cNvSpPr/>
      </dsp:nvSpPr>
      <dsp:spPr>
        <a:xfrm>
          <a:off x="6206207" y="323031"/>
          <a:ext cx="2297133" cy="918853"/>
        </a:xfrm>
        <a:prstGeom prst="chevron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kern="1200" dirty="0" smtClean="0"/>
            <a:t>Srednji vijek, 7. st. </a:t>
          </a:r>
          <a:r>
            <a:rPr lang="hr-HR" sz="1500" kern="1200" dirty="0" smtClean="0">
              <a:sym typeface="Wingdings" panose="05000000000000000000" pitchFamily="2" charset="2"/>
            </a:rPr>
            <a:t> dolazak Hrvata</a:t>
          </a:r>
          <a:endParaRPr lang="hr-HR" sz="1500" kern="1200" dirty="0"/>
        </a:p>
      </dsp:txBody>
      <dsp:txXfrm>
        <a:off x="6206207" y="323031"/>
        <a:ext cx="2297133" cy="9188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E84108-DF5E-4E4E-A42D-D045579CD625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C676A1-2522-4B54-A845-99F51DA0098C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131462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Povijest četvrtkom - Hrvatska povijest od 550. do IX. stoljeća (1/3)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https://www.youtube.com/watch?v=7SeGTyiHUJw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Povijest četvrtkom - Hrvatska povijest od 550. do IX. stoljeća (2/3)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https://www.youtube.com/watch?v=1xYxMceWNnc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Povijest četvrtkom - Hrvatska povijest od 550. do IX. stoljeća (3/3)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https://www.youtube.com/watch?v=yzbApPNo-80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676A1-2522-4B54-A845-99F51DA0098C}" type="slidenum">
              <a:rPr lang="hr-HR" smtClean="0"/>
              <a:pPr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246496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Stanovništvo Hrvatske po županijama (1866 .- 2019.)</a:t>
            </a:r>
          </a:p>
          <a:p>
            <a:r>
              <a:rPr lang="hr-HR" dirty="0" smtClean="0"/>
              <a:t>https://www.youtube.com/watch?v=qTp2A_nHoTY</a:t>
            </a:r>
          </a:p>
          <a:p>
            <a:endParaRPr lang="hr-HR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poslije 12 demografski pad u HR, dokumentarni film</a:t>
            </a:r>
          </a:p>
          <a:p>
            <a:r>
              <a:rPr lang="hr-HR" dirty="0" smtClean="0"/>
              <a:t>https://www.youtube.com/watch?v=AzHjAChucxk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676A1-2522-4B54-A845-99F51DA0098C}" type="slidenum">
              <a:rPr lang="hr-HR" smtClean="0"/>
              <a:pPr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921011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www.google.com/publicdata/explore?ds=d5bncppjof8f9_&amp;met_y=sp_dyn_tfrt_in&amp;idim=country:HRV:SRB:GRC&amp;hl=hr&amp;dl=hr#!ctype=l&amp;strail=false&amp;bcs=d&amp;nselm=h&amp;met_y=sp_pop_totl&amp;scale_y=lin&amp;ind_y=false&amp;rdim=world&amp;idim=country:HRV&amp;idim=region:ECS&amp;idim=world:Earth&amp;ifdim=world&amp;tstart=-315363600000&amp;tend=1483484400000&amp;hl=hr&amp;dl=hr&amp;ind=false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676A1-2522-4B54-A845-99F51DA0098C}" type="slidenum">
              <a:rPr lang="hr-HR" smtClean="0"/>
              <a:pPr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322277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https://www.dzs.hr/Hrv_Eng/publication/2020/07-01-01_01_2020.htm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676A1-2522-4B54-A845-99F51DA0098C}" type="slidenum">
              <a:rPr lang="hr-HR" smtClean="0"/>
              <a:pPr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347827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DEMOGRAFSKA SLIKA HRVATSKE</a:t>
            </a:r>
          </a:p>
          <a:p>
            <a:r>
              <a:rPr lang="hr-HR" dirty="0" smtClean="0"/>
              <a:t>https://www.youtube.com/watch?v=Pfby7xzBJ1c</a:t>
            </a:r>
          </a:p>
          <a:p>
            <a:endParaRPr lang="hr-HR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Tonino</a:t>
            </a: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Picula, Europski parlament, Depopulacija hrvatskih otoka (</a:t>
            </a:r>
            <a:r>
              <a:rPr lang="hr-H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Rule</a:t>
            </a: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150), 9.12.2013.</a:t>
            </a:r>
          </a:p>
          <a:p>
            <a:r>
              <a:rPr lang="hr-HR" dirty="0" smtClean="0"/>
              <a:t>https://www.youtube.com/watch?v=60lFrVk15uA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676A1-2522-4B54-A845-99F51DA0098C}" type="slidenum">
              <a:rPr lang="hr-HR" smtClean="0"/>
              <a:pPr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736848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https://hrtprikazuje.hrt.hr/453732/na-hrt-u-nova-dokumentarna-serija-pola-sata-od-svega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676A1-2522-4B54-A845-99F51DA0098C}" type="slidenum">
              <a:rPr lang="hr-HR" smtClean="0"/>
              <a:pPr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659084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676A1-2522-4B54-A845-99F51DA0098C}" type="slidenum">
              <a:rPr lang="hr-HR" smtClean="0"/>
              <a:pPr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55505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700290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8229600" cy="71323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3637"/>
            <a:ext cx="8229600" cy="30309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524724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23830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90874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153754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087610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7904" y="4809861"/>
            <a:ext cx="1728192" cy="33363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65547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65395"/>
            <a:ext cx="8229600" cy="3029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  <p:pic>
        <p:nvPicPr>
          <p:cNvPr id="9" name="Picture 8" descr="GEA-2.jp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9144000" cy="7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529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emf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6.emf"/><Relationship Id="rId5" Type="http://schemas.openxmlformats.org/officeDocument/2006/relationships/diagramData" Target="../diagrams/data1.xml"/><Relationship Id="rId10" Type="http://schemas.openxmlformats.org/officeDocument/2006/relationships/image" Target="../media/image5.emf"/><Relationship Id="rId4" Type="http://schemas.openxmlformats.org/officeDocument/2006/relationships/image" Target="../media/image4.jpe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publicdata/explore?ds=d5bncppjof8f9_&amp;met_y=sp_dyn_tfrt_in&amp;idim=country:HRV:SRB:GRC&amp;hl=hr&amp;dl=hr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13" Type="http://schemas.openxmlformats.org/officeDocument/2006/relationships/image" Target="../media/image21.emf"/><Relationship Id="rId3" Type="http://schemas.openxmlformats.org/officeDocument/2006/relationships/image" Target="../media/image11.png"/><Relationship Id="rId7" Type="http://schemas.openxmlformats.org/officeDocument/2006/relationships/image" Target="../media/image15.emf"/><Relationship Id="rId12" Type="http://schemas.openxmlformats.org/officeDocument/2006/relationships/image" Target="../media/image2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11" Type="http://schemas.openxmlformats.org/officeDocument/2006/relationships/image" Target="../media/image19.emf"/><Relationship Id="rId5" Type="http://schemas.openxmlformats.org/officeDocument/2006/relationships/image" Target="../media/image13.emf"/><Relationship Id="rId10" Type="http://schemas.openxmlformats.org/officeDocument/2006/relationships/image" Target="../media/image18.emf"/><Relationship Id="rId4" Type="http://schemas.openxmlformats.org/officeDocument/2006/relationships/image" Target="../media/image12.emf"/><Relationship Id="rId9" Type="http://schemas.openxmlformats.org/officeDocument/2006/relationships/image" Target="../media/image17.emf"/><Relationship Id="rId1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Naseljenost Hrvatske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Stanovništvo i gospodarstvo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95917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Razvoj naseljenosti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512208"/>
            <a:ext cx="2475540" cy="1742650"/>
          </a:xfrm>
          <a:prstGeom prst="rect">
            <a:avLst/>
          </a:prstGeom>
        </p:spPr>
      </p:pic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01" t="11708" r="5879" b="9301"/>
          <a:stretch/>
        </p:blipFill>
        <p:spPr>
          <a:xfrm>
            <a:off x="2655052" y="1512208"/>
            <a:ext cx="1538761" cy="1742381"/>
          </a:xfrm>
        </p:spPr>
      </p:pic>
      <p:graphicFrame>
        <p:nvGraphicFramePr>
          <p:cNvPr id="8" name="Dijagram 7"/>
          <p:cNvGraphicFramePr/>
          <p:nvPr>
            <p:extLst>
              <p:ext uri="{D42A27DB-BD31-4B8C-83A1-F6EECF244321}">
                <p14:modId xmlns:p14="http://schemas.microsoft.com/office/powerpoint/2010/main" xmlns="" val="3686573204"/>
              </p:ext>
            </p:extLst>
          </p:nvPr>
        </p:nvGraphicFramePr>
        <p:xfrm>
          <a:off x="301737" y="3282013"/>
          <a:ext cx="8507288" cy="1564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10" cstate="print"/>
          <a:srcRect t="9664"/>
          <a:stretch/>
        </p:blipFill>
        <p:spPr>
          <a:xfrm>
            <a:off x="4193814" y="1512208"/>
            <a:ext cx="2212647" cy="174265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406461" y="1512208"/>
            <a:ext cx="2402564" cy="1923638"/>
          </a:xfrm>
          <a:prstGeom prst="rect">
            <a:avLst/>
          </a:prstGeom>
        </p:spPr>
      </p:pic>
      <p:sp>
        <p:nvSpPr>
          <p:cNvPr id="10" name="Prostoručno 9"/>
          <p:cNvSpPr/>
          <p:nvPr/>
        </p:nvSpPr>
        <p:spPr>
          <a:xfrm>
            <a:off x="158496" y="3505200"/>
            <a:ext cx="2535936" cy="1066800"/>
          </a:xfrm>
          <a:custGeom>
            <a:avLst/>
            <a:gdLst>
              <a:gd name="connsiteX0" fmla="*/ 42672 w 2535936"/>
              <a:gd name="connsiteY0" fmla="*/ 97536 h 1066800"/>
              <a:gd name="connsiteX1" fmla="*/ 499872 w 2535936"/>
              <a:gd name="connsiteY1" fmla="*/ 542544 h 1066800"/>
              <a:gd name="connsiteX2" fmla="*/ 60960 w 2535936"/>
              <a:gd name="connsiteY2" fmla="*/ 1018032 h 1066800"/>
              <a:gd name="connsiteX3" fmla="*/ 91440 w 2535936"/>
              <a:gd name="connsiteY3" fmla="*/ 1066800 h 1066800"/>
              <a:gd name="connsiteX4" fmla="*/ 2054352 w 2535936"/>
              <a:gd name="connsiteY4" fmla="*/ 1060704 h 1066800"/>
              <a:gd name="connsiteX5" fmla="*/ 2535936 w 2535936"/>
              <a:gd name="connsiteY5" fmla="*/ 597408 h 1066800"/>
              <a:gd name="connsiteX6" fmla="*/ 1950720 w 2535936"/>
              <a:gd name="connsiteY6" fmla="*/ 18288 h 1066800"/>
              <a:gd name="connsiteX7" fmla="*/ 0 w 2535936"/>
              <a:gd name="connsiteY7" fmla="*/ 0 h 1066800"/>
              <a:gd name="connsiteX8" fmla="*/ 67056 w 2535936"/>
              <a:gd name="connsiteY8" fmla="*/ 158496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35936" h="1066800">
                <a:moveTo>
                  <a:pt x="42672" y="97536"/>
                </a:moveTo>
                <a:lnTo>
                  <a:pt x="499872" y="542544"/>
                </a:lnTo>
                <a:lnTo>
                  <a:pt x="60960" y="1018032"/>
                </a:lnTo>
                <a:lnTo>
                  <a:pt x="91440" y="1066800"/>
                </a:lnTo>
                <a:lnTo>
                  <a:pt x="2054352" y="1060704"/>
                </a:lnTo>
                <a:lnTo>
                  <a:pt x="2535936" y="597408"/>
                </a:lnTo>
                <a:lnTo>
                  <a:pt x="1950720" y="18288"/>
                </a:lnTo>
                <a:lnTo>
                  <a:pt x="0" y="0"/>
                </a:lnTo>
                <a:lnTo>
                  <a:pt x="67056" y="158496"/>
                </a:lnTo>
              </a:path>
            </a:pathLst>
          </a:custGeom>
          <a:solidFill>
            <a:schemeClr val="bg1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Prostoručno 10"/>
          <p:cNvSpPr/>
          <p:nvPr/>
        </p:nvSpPr>
        <p:spPr>
          <a:xfrm>
            <a:off x="2195736" y="3505200"/>
            <a:ext cx="2535936" cy="1066800"/>
          </a:xfrm>
          <a:custGeom>
            <a:avLst/>
            <a:gdLst>
              <a:gd name="connsiteX0" fmla="*/ 42672 w 2535936"/>
              <a:gd name="connsiteY0" fmla="*/ 97536 h 1066800"/>
              <a:gd name="connsiteX1" fmla="*/ 499872 w 2535936"/>
              <a:gd name="connsiteY1" fmla="*/ 542544 h 1066800"/>
              <a:gd name="connsiteX2" fmla="*/ 60960 w 2535936"/>
              <a:gd name="connsiteY2" fmla="*/ 1018032 h 1066800"/>
              <a:gd name="connsiteX3" fmla="*/ 91440 w 2535936"/>
              <a:gd name="connsiteY3" fmla="*/ 1066800 h 1066800"/>
              <a:gd name="connsiteX4" fmla="*/ 2054352 w 2535936"/>
              <a:gd name="connsiteY4" fmla="*/ 1060704 h 1066800"/>
              <a:gd name="connsiteX5" fmla="*/ 2535936 w 2535936"/>
              <a:gd name="connsiteY5" fmla="*/ 597408 h 1066800"/>
              <a:gd name="connsiteX6" fmla="*/ 1950720 w 2535936"/>
              <a:gd name="connsiteY6" fmla="*/ 18288 h 1066800"/>
              <a:gd name="connsiteX7" fmla="*/ 0 w 2535936"/>
              <a:gd name="connsiteY7" fmla="*/ 0 h 1066800"/>
              <a:gd name="connsiteX8" fmla="*/ 67056 w 2535936"/>
              <a:gd name="connsiteY8" fmla="*/ 158496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35936" h="1066800">
                <a:moveTo>
                  <a:pt x="42672" y="97536"/>
                </a:moveTo>
                <a:lnTo>
                  <a:pt x="499872" y="542544"/>
                </a:lnTo>
                <a:lnTo>
                  <a:pt x="60960" y="1018032"/>
                </a:lnTo>
                <a:lnTo>
                  <a:pt x="91440" y="1066800"/>
                </a:lnTo>
                <a:lnTo>
                  <a:pt x="2054352" y="1060704"/>
                </a:lnTo>
                <a:lnTo>
                  <a:pt x="2535936" y="597408"/>
                </a:lnTo>
                <a:lnTo>
                  <a:pt x="1950720" y="18288"/>
                </a:lnTo>
                <a:lnTo>
                  <a:pt x="0" y="0"/>
                </a:lnTo>
                <a:lnTo>
                  <a:pt x="67056" y="158496"/>
                </a:lnTo>
              </a:path>
            </a:pathLst>
          </a:custGeom>
          <a:solidFill>
            <a:schemeClr val="bg1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Prostoručno 11"/>
          <p:cNvSpPr/>
          <p:nvPr/>
        </p:nvSpPr>
        <p:spPr>
          <a:xfrm>
            <a:off x="4283968" y="3505200"/>
            <a:ext cx="2535936" cy="1066800"/>
          </a:xfrm>
          <a:custGeom>
            <a:avLst/>
            <a:gdLst>
              <a:gd name="connsiteX0" fmla="*/ 42672 w 2535936"/>
              <a:gd name="connsiteY0" fmla="*/ 97536 h 1066800"/>
              <a:gd name="connsiteX1" fmla="*/ 499872 w 2535936"/>
              <a:gd name="connsiteY1" fmla="*/ 542544 h 1066800"/>
              <a:gd name="connsiteX2" fmla="*/ 60960 w 2535936"/>
              <a:gd name="connsiteY2" fmla="*/ 1018032 h 1066800"/>
              <a:gd name="connsiteX3" fmla="*/ 91440 w 2535936"/>
              <a:gd name="connsiteY3" fmla="*/ 1066800 h 1066800"/>
              <a:gd name="connsiteX4" fmla="*/ 2054352 w 2535936"/>
              <a:gd name="connsiteY4" fmla="*/ 1060704 h 1066800"/>
              <a:gd name="connsiteX5" fmla="*/ 2535936 w 2535936"/>
              <a:gd name="connsiteY5" fmla="*/ 597408 h 1066800"/>
              <a:gd name="connsiteX6" fmla="*/ 1950720 w 2535936"/>
              <a:gd name="connsiteY6" fmla="*/ 18288 h 1066800"/>
              <a:gd name="connsiteX7" fmla="*/ 0 w 2535936"/>
              <a:gd name="connsiteY7" fmla="*/ 0 h 1066800"/>
              <a:gd name="connsiteX8" fmla="*/ 67056 w 2535936"/>
              <a:gd name="connsiteY8" fmla="*/ 158496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35936" h="1066800">
                <a:moveTo>
                  <a:pt x="42672" y="97536"/>
                </a:moveTo>
                <a:lnTo>
                  <a:pt x="499872" y="542544"/>
                </a:lnTo>
                <a:lnTo>
                  <a:pt x="60960" y="1018032"/>
                </a:lnTo>
                <a:lnTo>
                  <a:pt x="91440" y="1066800"/>
                </a:lnTo>
                <a:lnTo>
                  <a:pt x="2054352" y="1060704"/>
                </a:lnTo>
                <a:lnTo>
                  <a:pt x="2535936" y="597408"/>
                </a:lnTo>
                <a:lnTo>
                  <a:pt x="1950720" y="18288"/>
                </a:lnTo>
                <a:lnTo>
                  <a:pt x="0" y="0"/>
                </a:lnTo>
                <a:lnTo>
                  <a:pt x="67056" y="158496"/>
                </a:lnTo>
              </a:path>
            </a:pathLst>
          </a:custGeom>
          <a:solidFill>
            <a:schemeClr val="bg1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Prostoručno 12"/>
          <p:cNvSpPr/>
          <p:nvPr/>
        </p:nvSpPr>
        <p:spPr>
          <a:xfrm>
            <a:off x="6339775" y="3531071"/>
            <a:ext cx="2535936" cy="1066800"/>
          </a:xfrm>
          <a:custGeom>
            <a:avLst/>
            <a:gdLst>
              <a:gd name="connsiteX0" fmla="*/ 42672 w 2535936"/>
              <a:gd name="connsiteY0" fmla="*/ 97536 h 1066800"/>
              <a:gd name="connsiteX1" fmla="*/ 499872 w 2535936"/>
              <a:gd name="connsiteY1" fmla="*/ 542544 h 1066800"/>
              <a:gd name="connsiteX2" fmla="*/ 60960 w 2535936"/>
              <a:gd name="connsiteY2" fmla="*/ 1018032 h 1066800"/>
              <a:gd name="connsiteX3" fmla="*/ 91440 w 2535936"/>
              <a:gd name="connsiteY3" fmla="*/ 1066800 h 1066800"/>
              <a:gd name="connsiteX4" fmla="*/ 2054352 w 2535936"/>
              <a:gd name="connsiteY4" fmla="*/ 1060704 h 1066800"/>
              <a:gd name="connsiteX5" fmla="*/ 2535936 w 2535936"/>
              <a:gd name="connsiteY5" fmla="*/ 597408 h 1066800"/>
              <a:gd name="connsiteX6" fmla="*/ 1950720 w 2535936"/>
              <a:gd name="connsiteY6" fmla="*/ 18288 h 1066800"/>
              <a:gd name="connsiteX7" fmla="*/ 0 w 2535936"/>
              <a:gd name="connsiteY7" fmla="*/ 0 h 1066800"/>
              <a:gd name="connsiteX8" fmla="*/ 67056 w 2535936"/>
              <a:gd name="connsiteY8" fmla="*/ 158496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35936" h="1066800">
                <a:moveTo>
                  <a:pt x="42672" y="97536"/>
                </a:moveTo>
                <a:lnTo>
                  <a:pt x="499872" y="542544"/>
                </a:lnTo>
                <a:lnTo>
                  <a:pt x="60960" y="1018032"/>
                </a:lnTo>
                <a:lnTo>
                  <a:pt x="91440" y="1066800"/>
                </a:lnTo>
                <a:lnTo>
                  <a:pt x="2054352" y="1060704"/>
                </a:lnTo>
                <a:lnTo>
                  <a:pt x="2535936" y="597408"/>
                </a:lnTo>
                <a:lnTo>
                  <a:pt x="1950720" y="18288"/>
                </a:lnTo>
                <a:lnTo>
                  <a:pt x="0" y="0"/>
                </a:lnTo>
                <a:lnTo>
                  <a:pt x="67056" y="158496"/>
                </a:lnTo>
              </a:path>
            </a:pathLst>
          </a:custGeom>
          <a:solidFill>
            <a:schemeClr val="bg1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78204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Kretanje broja stanovnika Hrvatske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3754760" cy="3384377"/>
          </a:xfrm>
        </p:spPr>
        <p:txBody>
          <a:bodyPr>
            <a:normAutofit fontScale="85000" lnSpcReduction="10000"/>
          </a:bodyPr>
          <a:lstStyle/>
          <a:p>
            <a:r>
              <a:rPr lang="hr-HR" dirty="0" smtClean="0"/>
              <a:t>Prvi popis stanovništva </a:t>
            </a:r>
            <a:r>
              <a:rPr lang="hr-HR" b="1" dirty="0" smtClean="0"/>
              <a:t>1857. g.</a:t>
            </a:r>
          </a:p>
          <a:p>
            <a:r>
              <a:rPr lang="hr-HR" b="1" dirty="0" smtClean="0"/>
              <a:t>2 181 499 </a:t>
            </a:r>
            <a:r>
              <a:rPr lang="hr-HR" dirty="0" smtClean="0"/>
              <a:t>stanovnika</a:t>
            </a:r>
          </a:p>
          <a:p>
            <a:r>
              <a:rPr lang="hr-HR" dirty="0" smtClean="0"/>
              <a:t>Najnoviji popis stanovništva </a:t>
            </a:r>
            <a:r>
              <a:rPr lang="hr-HR" b="1" dirty="0" smtClean="0"/>
              <a:t>2011. g.</a:t>
            </a:r>
          </a:p>
          <a:p>
            <a:r>
              <a:rPr lang="hr-HR" b="1" dirty="0" smtClean="0"/>
              <a:t>4 284 889 </a:t>
            </a:r>
            <a:r>
              <a:rPr lang="hr-HR" dirty="0" smtClean="0"/>
              <a:t>stanovnika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1484784"/>
            <a:ext cx="4748411" cy="3223653"/>
          </a:xfrm>
          <a:prstGeom prst="rect">
            <a:avLst/>
          </a:prstGeom>
        </p:spPr>
      </p:pic>
      <p:sp>
        <p:nvSpPr>
          <p:cNvPr id="5" name="Elipsa 4"/>
          <p:cNvSpPr/>
          <p:nvPr/>
        </p:nvSpPr>
        <p:spPr>
          <a:xfrm>
            <a:off x="4542664" y="4126590"/>
            <a:ext cx="180000" cy="180000"/>
          </a:xfrm>
          <a:prstGeom prst="ellipse">
            <a:avLst/>
          </a:prstGeom>
          <a:solidFill>
            <a:srgbClr val="FF0000"/>
          </a:solidFill>
          <a:ln w="0" cmpd="sng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8" name="Ravni poveznik 7"/>
          <p:cNvCxnSpPr/>
          <p:nvPr/>
        </p:nvCxnSpPr>
        <p:spPr>
          <a:xfrm>
            <a:off x="4632664" y="2355726"/>
            <a:ext cx="4068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Ravni poveznik 9"/>
          <p:cNvCxnSpPr/>
          <p:nvPr/>
        </p:nvCxnSpPr>
        <p:spPr>
          <a:xfrm flipV="1">
            <a:off x="8711185" y="2361822"/>
            <a:ext cx="0" cy="1944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Elipsa 5"/>
          <p:cNvSpPr/>
          <p:nvPr/>
        </p:nvSpPr>
        <p:spPr>
          <a:xfrm>
            <a:off x="8596800" y="2265726"/>
            <a:ext cx="180000" cy="180000"/>
          </a:xfrm>
          <a:prstGeom prst="ellipse">
            <a:avLst/>
          </a:prstGeom>
          <a:solidFill>
            <a:srgbClr val="FF0000"/>
          </a:solidFill>
          <a:ln w="0" cmpd="sng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76008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hr-HR" dirty="0"/>
              <a:t>Kretanje broja stanovnika Hrvatske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79512" y="1563638"/>
            <a:ext cx="3669640" cy="3751261"/>
          </a:xfrm>
        </p:spPr>
        <p:txBody>
          <a:bodyPr>
            <a:normAutofit fontScale="85000" lnSpcReduction="20000"/>
          </a:bodyPr>
          <a:lstStyle/>
          <a:p>
            <a:r>
              <a:rPr lang="hr-HR" dirty="0" smtClean="0"/>
              <a:t>Kako se kretao broj stanovnika Hrvatske, a kako broj stanovnika svijeta? Usporedite kretanja broja stanovnika Hrvatske, svijeta, kontinenata te susjednih država pomoću </a:t>
            </a:r>
            <a:r>
              <a:rPr lang="hr-HR" dirty="0" smtClean="0">
                <a:hlinkClick r:id="rId3"/>
              </a:rPr>
              <a:t>interaktivnog web alata </a:t>
            </a:r>
            <a:r>
              <a:rPr lang="hr-HR" dirty="0" smtClean="0"/>
              <a:t>.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4" cstate="print"/>
          <a:srcRect r="1468"/>
          <a:stretch/>
        </p:blipFill>
        <p:spPr>
          <a:xfrm>
            <a:off x="3921160" y="1995686"/>
            <a:ext cx="5055287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334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1521" y="771550"/>
            <a:ext cx="8636842" cy="713234"/>
          </a:xfrm>
        </p:spPr>
        <p:txBody>
          <a:bodyPr>
            <a:normAutofit/>
          </a:bodyPr>
          <a:lstStyle/>
          <a:p>
            <a:r>
              <a:rPr lang="hr-HR" sz="3600" dirty="0"/>
              <a:t>Glavni uzroci slabog porasta broja stanovnika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484785"/>
            <a:ext cx="3754760" cy="3658716"/>
          </a:xfrm>
        </p:spPr>
        <p:txBody>
          <a:bodyPr>
            <a:normAutofit fontScale="85000" lnSpcReduction="20000"/>
          </a:bodyPr>
          <a:lstStyle/>
          <a:p>
            <a:r>
              <a:rPr lang="hr-HR" dirty="0" smtClean="0"/>
              <a:t>Stradanja u dva svjetska rata</a:t>
            </a:r>
          </a:p>
          <a:p>
            <a:r>
              <a:rPr lang="hr-HR" dirty="0" smtClean="0"/>
              <a:t>Političke i gospodarske okolnosti </a:t>
            </a:r>
            <a:r>
              <a:rPr lang="hr-HR" dirty="0" smtClean="0">
                <a:sym typeface="Wingdings" panose="05000000000000000000" pitchFamily="2" charset="2"/>
              </a:rPr>
              <a:t> iseljavanje</a:t>
            </a:r>
          </a:p>
          <a:p>
            <a:r>
              <a:rPr lang="hr-HR" dirty="0" smtClean="0">
                <a:sym typeface="Wingdings" panose="05000000000000000000" pitchFamily="2" charset="2"/>
              </a:rPr>
              <a:t>Od 1991. bilježi se stalni pad broja stanovnika  Domovinski rat, gospodarska kriza</a:t>
            </a:r>
          </a:p>
          <a:p>
            <a:r>
              <a:rPr lang="hr-HR" b="1" dirty="0" smtClean="0">
                <a:sym typeface="Wingdings" panose="05000000000000000000" pitchFamily="2" charset="2"/>
              </a:rPr>
              <a:t>depopulacija</a:t>
            </a:r>
            <a:endParaRPr lang="hr-HR" b="1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1484784"/>
            <a:ext cx="4748411" cy="3223653"/>
          </a:xfrm>
          <a:prstGeom prst="rect">
            <a:avLst/>
          </a:prstGeom>
        </p:spPr>
      </p:pic>
      <p:sp>
        <p:nvSpPr>
          <p:cNvPr id="5" name="Elipsa 4"/>
          <p:cNvSpPr/>
          <p:nvPr/>
        </p:nvSpPr>
        <p:spPr>
          <a:xfrm>
            <a:off x="6012160" y="3003798"/>
            <a:ext cx="360040" cy="216024"/>
          </a:xfrm>
          <a:prstGeom prst="ellipse">
            <a:avLst/>
          </a:prstGeom>
          <a:solidFill>
            <a:srgbClr val="FF0000">
              <a:alpha val="60000"/>
            </a:srgbClr>
          </a:solidFill>
          <a:ln w="0" cmpd="sng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Elipsa 5"/>
          <p:cNvSpPr/>
          <p:nvPr/>
        </p:nvSpPr>
        <p:spPr>
          <a:xfrm>
            <a:off x="6546516" y="2715766"/>
            <a:ext cx="545764" cy="216024"/>
          </a:xfrm>
          <a:prstGeom prst="ellipse">
            <a:avLst/>
          </a:prstGeom>
          <a:solidFill>
            <a:srgbClr val="FF0000">
              <a:alpha val="60000"/>
            </a:srgbClr>
          </a:solidFill>
          <a:ln w="0" cmpd="sng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Elipsa 6"/>
          <p:cNvSpPr/>
          <p:nvPr/>
        </p:nvSpPr>
        <p:spPr>
          <a:xfrm rot="2101776">
            <a:off x="8082354" y="2033227"/>
            <a:ext cx="724189" cy="250746"/>
          </a:xfrm>
          <a:prstGeom prst="ellipse">
            <a:avLst/>
          </a:prstGeom>
          <a:solidFill>
            <a:srgbClr val="FF0000">
              <a:alpha val="60000"/>
            </a:srgbClr>
          </a:solidFill>
          <a:ln w="0" cmpd="sng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99690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9176" y="648741"/>
            <a:ext cx="8229600" cy="648531"/>
          </a:xfrm>
        </p:spPr>
        <p:txBody>
          <a:bodyPr>
            <a:noAutofit/>
          </a:bodyPr>
          <a:lstStyle/>
          <a:p>
            <a:pPr algn="l"/>
            <a:r>
              <a:rPr lang="hr-HR" sz="3200" dirty="0" smtClean="0"/>
              <a:t>Depopulacija – trajnije smanjenje stanovništva.</a:t>
            </a:r>
            <a:endParaRPr lang="hr-HR" sz="32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923678"/>
            <a:ext cx="4388126" cy="261170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277030"/>
            <a:ext cx="4355976" cy="3129211"/>
          </a:xfrm>
          <a:prstGeom prst="rect">
            <a:avLst/>
          </a:prstGeom>
        </p:spPr>
      </p:pic>
      <p:sp>
        <p:nvSpPr>
          <p:cNvPr id="9" name="Zaobljeni pravokutnik 8"/>
          <p:cNvSpPr/>
          <p:nvPr/>
        </p:nvSpPr>
        <p:spPr>
          <a:xfrm>
            <a:off x="107504" y="4580726"/>
            <a:ext cx="4388126" cy="367287"/>
          </a:xfrm>
          <a:prstGeom prst="roundRect">
            <a:avLst/>
          </a:prstGeom>
          <a:noFill/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200" dirty="0" smtClean="0">
                <a:solidFill>
                  <a:schemeClr val="tx1"/>
                </a:solidFill>
              </a:rPr>
              <a:t>Sl. 1. Procjena stanovništva Hrvatske krajem godine; 2011.-2019. g. (DZS)</a:t>
            </a:r>
            <a:endParaRPr lang="hr-HR" sz="1200" dirty="0">
              <a:solidFill>
                <a:schemeClr val="tx1"/>
              </a:solidFill>
            </a:endParaRPr>
          </a:p>
        </p:txBody>
      </p:sp>
      <p:sp>
        <p:nvSpPr>
          <p:cNvPr id="10" name="Zaobljeni pravokutnik 9"/>
          <p:cNvSpPr/>
          <p:nvPr/>
        </p:nvSpPr>
        <p:spPr>
          <a:xfrm>
            <a:off x="4481938" y="4436711"/>
            <a:ext cx="4388126" cy="367287"/>
          </a:xfrm>
          <a:prstGeom prst="roundRect">
            <a:avLst/>
          </a:prstGeom>
          <a:noFill/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200" dirty="0" smtClean="0">
                <a:solidFill>
                  <a:schemeClr val="tx1"/>
                </a:solidFill>
              </a:rPr>
              <a:t>Sl. 2. Procjena ukupnog broja stanovnika sredinom godine po županijama; 2001.-2018. g. (DZS)</a:t>
            </a:r>
            <a:endParaRPr lang="hr-HR" sz="1200" dirty="0">
              <a:solidFill>
                <a:schemeClr val="tx1"/>
              </a:solidFill>
            </a:endParaRPr>
          </a:p>
        </p:txBody>
      </p:sp>
      <p:sp>
        <p:nvSpPr>
          <p:cNvPr id="7" name="Rezervirano mjesto sadržaja 2"/>
          <p:cNvSpPr>
            <a:spLocks noGrp="1"/>
          </p:cNvSpPr>
          <p:nvPr>
            <p:ph idx="1"/>
          </p:nvPr>
        </p:nvSpPr>
        <p:spPr>
          <a:xfrm>
            <a:off x="179512" y="1165602"/>
            <a:ext cx="4690864" cy="1046108"/>
          </a:xfrm>
        </p:spPr>
        <p:txBody>
          <a:bodyPr>
            <a:normAutofit/>
          </a:bodyPr>
          <a:lstStyle/>
          <a:p>
            <a:r>
              <a:rPr lang="hr-HR" sz="2000" dirty="0" smtClean="0"/>
              <a:t>Jedan od glavnih razvojnih problema</a:t>
            </a:r>
          </a:p>
          <a:p>
            <a:r>
              <a:rPr lang="hr-HR" sz="2000" b="1" dirty="0" smtClean="0"/>
              <a:t>Zahvatila gotovo cijelu Hrvatsku</a:t>
            </a:r>
            <a:endParaRPr lang="hr-HR" sz="2000" b="1" dirty="0"/>
          </a:p>
        </p:txBody>
      </p:sp>
    </p:spTree>
    <p:extLst>
      <p:ext uri="{BB962C8B-B14F-4D97-AF65-F5344CB8AC3E}">
        <p14:creationId xmlns:p14="http://schemas.microsoft.com/office/powerpoint/2010/main" xmlns="" val="94992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5683" y="772906"/>
            <a:ext cx="7020272" cy="484527"/>
          </a:xfrm>
        </p:spPr>
        <p:txBody>
          <a:bodyPr>
            <a:noAutofit/>
          </a:bodyPr>
          <a:lstStyle/>
          <a:p>
            <a:pPr algn="l"/>
            <a:r>
              <a:rPr lang="hr-HR" sz="2800" dirty="0" smtClean="0"/>
              <a:t>Neravnomjerna naseljenost </a:t>
            </a:r>
            <a:r>
              <a:rPr lang="hr-HR" sz="2000" dirty="0" smtClean="0"/>
              <a:t/>
            </a:r>
            <a:br>
              <a:rPr lang="hr-HR" sz="2000" dirty="0" smtClean="0"/>
            </a:br>
            <a:r>
              <a:rPr lang="hr-HR" sz="1400" dirty="0" smtClean="0"/>
              <a:t>– </a:t>
            </a:r>
            <a:r>
              <a:rPr lang="hr-HR" sz="1600" dirty="0" smtClean="0"/>
              <a:t>glavno obilježje prostornog razmještaja stanovništva</a:t>
            </a:r>
            <a:r>
              <a:rPr lang="hr-HR" sz="2000" dirty="0" smtClean="0"/>
              <a:t>.</a:t>
            </a:r>
            <a:endParaRPr lang="hr-HR" sz="2800" dirty="0"/>
          </a:p>
        </p:txBody>
      </p:sp>
      <p:graphicFrame>
        <p:nvGraphicFramePr>
          <p:cNvPr id="7" name="Rezervirano mjesto sadržaja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349017857"/>
              </p:ext>
            </p:extLst>
          </p:nvPr>
        </p:nvGraphicFramePr>
        <p:xfrm>
          <a:off x="65976" y="1359758"/>
          <a:ext cx="4824536" cy="341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6134">
                  <a:extLst>
                    <a:ext uri="{9D8B030D-6E8A-4147-A177-3AD203B41FA5}">
                      <a16:colId xmlns:a16="http://schemas.microsoft.com/office/drawing/2014/main" xmlns="" val="2565151981"/>
                    </a:ext>
                  </a:extLst>
                </a:gridCol>
                <a:gridCol w="1206134">
                  <a:extLst>
                    <a:ext uri="{9D8B030D-6E8A-4147-A177-3AD203B41FA5}">
                      <a16:colId xmlns:a16="http://schemas.microsoft.com/office/drawing/2014/main" xmlns="" val="2071878987"/>
                    </a:ext>
                  </a:extLst>
                </a:gridCol>
                <a:gridCol w="1206134">
                  <a:extLst>
                    <a:ext uri="{9D8B030D-6E8A-4147-A177-3AD203B41FA5}">
                      <a16:colId xmlns:a16="http://schemas.microsoft.com/office/drawing/2014/main" xmlns="" val="1343142844"/>
                    </a:ext>
                  </a:extLst>
                </a:gridCol>
                <a:gridCol w="1206134">
                  <a:extLst>
                    <a:ext uri="{9D8B030D-6E8A-4147-A177-3AD203B41FA5}">
                      <a16:colId xmlns:a16="http://schemas.microsoft.com/office/drawing/2014/main" xmlns="" val="715675405"/>
                    </a:ext>
                  </a:extLst>
                </a:gridCol>
              </a:tblGrid>
              <a:tr h="576063">
                <a:tc>
                  <a:txBody>
                    <a:bodyPr/>
                    <a:lstStyle/>
                    <a:p>
                      <a:endParaRPr lang="hr-H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 smtClean="0"/>
                        <a:t>Panonska Hrvatska</a:t>
                      </a:r>
                      <a:endParaRPr lang="hr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 smtClean="0"/>
                        <a:t>Primorska Hrvatska</a:t>
                      </a:r>
                      <a:endParaRPr lang="hr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 smtClean="0"/>
                        <a:t>Gorska</a:t>
                      </a:r>
                      <a:r>
                        <a:rPr lang="hr-HR" sz="1600" baseline="0" dirty="0" smtClean="0"/>
                        <a:t> Hrvatska</a:t>
                      </a:r>
                      <a:endParaRPr lang="hr-H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403951"/>
                  </a:ext>
                </a:extLst>
              </a:tr>
              <a:tr h="434120">
                <a:tc>
                  <a:txBody>
                    <a:bodyPr/>
                    <a:lstStyle/>
                    <a:p>
                      <a:r>
                        <a:rPr lang="hr-HR" sz="1400" dirty="0" smtClean="0"/>
                        <a:t>Udio stanovništva</a:t>
                      </a:r>
                      <a:endParaRPr lang="hr-H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2/3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1/3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2%</a:t>
                      </a:r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25576392"/>
                  </a:ext>
                </a:extLst>
              </a:tr>
              <a:tr h="1143344">
                <a:tc>
                  <a:txBody>
                    <a:bodyPr/>
                    <a:lstStyle/>
                    <a:p>
                      <a:r>
                        <a:rPr lang="hr-HR" sz="1400" dirty="0" smtClean="0"/>
                        <a:t>Gusto naseljena područja</a:t>
                      </a:r>
                      <a:endParaRPr lang="hr-H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400" dirty="0" smtClean="0"/>
                        <a:t>Zagreb i</a:t>
                      </a:r>
                      <a:r>
                        <a:rPr lang="hr-HR" sz="1400" baseline="0" dirty="0" smtClean="0"/>
                        <a:t> okolica, Hrvatsko Zagorje, Međimurje</a:t>
                      </a:r>
                      <a:endParaRPr lang="hr-H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400" dirty="0" smtClean="0"/>
                        <a:t>Kopneno priobalje</a:t>
                      </a:r>
                      <a:endParaRPr lang="hr-HR" sz="1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hr-HR" sz="1400" dirty="0" smtClean="0"/>
                        <a:t>Čitavo područje je rijetko</a:t>
                      </a:r>
                      <a:r>
                        <a:rPr lang="hr-HR" sz="1400" baseline="0" dirty="0" smtClean="0"/>
                        <a:t> naseljeno (brdsko-planinski reljef, manjak obradivih površina, klima)</a:t>
                      </a:r>
                      <a:endParaRPr lang="hr-H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9770913"/>
                  </a:ext>
                </a:extLst>
              </a:tr>
              <a:tr h="922854">
                <a:tc>
                  <a:txBody>
                    <a:bodyPr/>
                    <a:lstStyle/>
                    <a:p>
                      <a:r>
                        <a:rPr lang="hr-HR" sz="1400" dirty="0" smtClean="0"/>
                        <a:t>Rijetko naseljena područja</a:t>
                      </a:r>
                      <a:endParaRPr lang="hr-H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400" dirty="0" smtClean="0"/>
                        <a:t>Banovina, Pokuplje, Kordun, slavonske gore</a:t>
                      </a:r>
                      <a:endParaRPr lang="hr-H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400" dirty="0" smtClean="0"/>
                        <a:t>Otoci i zaleđe</a:t>
                      </a:r>
                      <a:endParaRPr lang="hr-HR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83483855"/>
                  </a:ext>
                </a:extLst>
              </a:tr>
            </a:tbl>
          </a:graphicData>
        </a:graphic>
      </p:graphicFrame>
      <p:sp>
        <p:nvSpPr>
          <p:cNvPr id="8" name="Pravokutnik 7"/>
          <p:cNvSpPr/>
          <p:nvPr/>
        </p:nvSpPr>
        <p:spPr>
          <a:xfrm>
            <a:off x="1362726" y="1973912"/>
            <a:ext cx="1008112" cy="432048"/>
          </a:xfrm>
          <a:prstGeom prst="rect">
            <a:avLst/>
          </a:prstGeom>
          <a:solidFill>
            <a:srgbClr val="D0D8E8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Pravokutnik 8"/>
          <p:cNvSpPr/>
          <p:nvPr/>
        </p:nvSpPr>
        <p:spPr>
          <a:xfrm>
            <a:off x="2586862" y="1973912"/>
            <a:ext cx="1008112" cy="432048"/>
          </a:xfrm>
          <a:prstGeom prst="rect">
            <a:avLst/>
          </a:prstGeom>
          <a:solidFill>
            <a:srgbClr val="D0D8E8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Pravokutnik 9"/>
          <p:cNvSpPr/>
          <p:nvPr/>
        </p:nvSpPr>
        <p:spPr>
          <a:xfrm>
            <a:off x="3702986" y="1981158"/>
            <a:ext cx="1008112" cy="432048"/>
          </a:xfrm>
          <a:prstGeom prst="rect">
            <a:avLst/>
          </a:prstGeom>
          <a:solidFill>
            <a:srgbClr val="D0D8E8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Pravokutnik 10"/>
          <p:cNvSpPr/>
          <p:nvPr/>
        </p:nvSpPr>
        <p:spPr>
          <a:xfrm>
            <a:off x="1362726" y="2472864"/>
            <a:ext cx="1008112" cy="1085224"/>
          </a:xfrm>
          <a:prstGeom prst="rect">
            <a:avLst/>
          </a:prstGeom>
          <a:solidFill>
            <a:srgbClr val="E9EDF4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Pravokutnik 11"/>
          <p:cNvSpPr/>
          <p:nvPr/>
        </p:nvSpPr>
        <p:spPr>
          <a:xfrm>
            <a:off x="2569374" y="2472864"/>
            <a:ext cx="1008112" cy="1085224"/>
          </a:xfrm>
          <a:prstGeom prst="rect">
            <a:avLst/>
          </a:prstGeom>
          <a:solidFill>
            <a:srgbClr val="E9EDF4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Pravokutnik 12"/>
          <p:cNvSpPr/>
          <p:nvPr/>
        </p:nvSpPr>
        <p:spPr>
          <a:xfrm>
            <a:off x="1290718" y="3651882"/>
            <a:ext cx="1008112" cy="1058334"/>
          </a:xfrm>
          <a:prstGeom prst="rect">
            <a:avLst/>
          </a:prstGeom>
          <a:solidFill>
            <a:srgbClr val="D0D8E8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Pravokutnik 13"/>
          <p:cNvSpPr/>
          <p:nvPr/>
        </p:nvSpPr>
        <p:spPr>
          <a:xfrm>
            <a:off x="2559126" y="3651882"/>
            <a:ext cx="1008112" cy="1058334"/>
          </a:xfrm>
          <a:prstGeom prst="rect">
            <a:avLst/>
          </a:prstGeom>
          <a:solidFill>
            <a:srgbClr val="D0D8E8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Pravokutnik 14"/>
          <p:cNvSpPr/>
          <p:nvPr/>
        </p:nvSpPr>
        <p:spPr>
          <a:xfrm>
            <a:off x="3756992" y="2500997"/>
            <a:ext cx="1008112" cy="2114182"/>
          </a:xfrm>
          <a:prstGeom prst="rect">
            <a:avLst/>
          </a:prstGeom>
          <a:solidFill>
            <a:srgbClr val="E9EDF4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842" y="737594"/>
            <a:ext cx="4182472" cy="446217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07848" y="1982529"/>
            <a:ext cx="3056309" cy="2287711"/>
          </a:xfrm>
          <a:prstGeom prst="rect">
            <a:avLst/>
          </a:prstGeom>
        </p:spPr>
      </p:pic>
      <p:cxnSp>
        <p:nvCxnSpPr>
          <p:cNvPr id="18" name="Ravni poveznik sa strelicom 17"/>
          <p:cNvCxnSpPr/>
          <p:nvPr/>
        </p:nvCxnSpPr>
        <p:spPr>
          <a:xfrm flipH="1" flipV="1">
            <a:off x="6804248" y="1491630"/>
            <a:ext cx="366939" cy="136815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43335" y="2249340"/>
            <a:ext cx="2899692" cy="1898051"/>
          </a:xfrm>
          <a:prstGeom prst="rect">
            <a:avLst/>
          </a:prstGeom>
        </p:spPr>
      </p:pic>
      <p:cxnSp>
        <p:nvCxnSpPr>
          <p:cNvPr id="19" name="Ravni poveznik sa strelicom 18"/>
          <p:cNvCxnSpPr/>
          <p:nvPr/>
        </p:nvCxnSpPr>
        <p:spPr>
          <a:xfrm flipH="1" flipV="1">
            <a:off x="7112092" y="964764"/>
            <a:ext cx="307844" cy="121094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Slika 2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11495" y="2111374"/>
            <a:ext cx="2232790" cy="1951346"/>
          </a:xfrm>
          <a:prstGeom prst="rect">
            <a:avLst/>
          </a:prstGeom>
        </p:spPr>
      </p:pic>
      <p:pic>
        <p:nvPicPr>
          <p:cNvPr id="23" name="Slika 2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41322" y="1022213"/>
            <a:ext cx="2998627" cy="1991558"/>
          </a:xfrm>
          <a:prstGeom prst="rect">
            <a:avLst/>
          </a:prstGeom>
        </p:spPr>
      </p:pic>
      <p:cxnSp>
        <p:nvCxnSpPr>
          <p:cNvPr id="24" name="Ravni poveznik sa strelicom 23"/>
          <p:cNvCxnSpPr/>
          <p:nvPr/>
        </p:nvCxnSpPr>
        <p:spPr>
          <a:xfrm>
            <a:off x="6574937" y="2285829"/>
            <a:ext cx="631770" cy="120832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avni poveznik sa strelicom 25"/>
          <p:cNvCxnSpPr/>
          <p:nvPr/>
        </p:nvCxnSpPr>
        <p:spPr>
          <a:xfrm flipH="1" flipV="1">
            <a:off x="5830437" y="1840131"/>
            <a:ext cx="1102755" cy="54776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Slika 2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60830" y="3133291"/>
            <a:ext cx="3034489" cy="2003851"/>
          </a:xfrm>
          <a:prstGeom prst="rect">
            <a:avLst/>
          </a:prstGeom>
        </p:spPr>
      </p:pic>
      <p:cxnSp>
        <p:nvCxnSpPr>
          <p:cNvPr id="29" name="Ravni poveznik sa strelicom 28"/>
          <p:cNvCxnSpPr/>
          <p:nvPr/>
        </p:nvCxnSpPr>
        <p:spPr>
          <a:xfrm flipH="1" flipV="1">
            <a:off x="6411249" y="3014144"/>
            <a:ext cx="706537" cy="61249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Slika 3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150808" y="2672029"/>
            <a:ext cx="3432573" cy="2199843"/>
          </a:xfrm>
          <a:prstGeom prst="rect">
            <a:avLst/>
          </a:prstGeom>
        </p:spPr>
      </p:pic>
      <p:pic>
        <p:nvPicPr>
          <p:cNvPr id="34" name="Slika 3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13115" y="1973912"/>
            <a:ext cx="2476049" cy="2016536"/>
          </a:xfrm>
          <a:prstGeom prst="rect">
            <a:avLst/>
          </a:prstGeom>
        </p:spPr>
      </p:pic>
      <p:cxnSp>
        <p:nvCxnSpPr>
          <p:cNvPr id="36" name="Ravni poveznik sa strelicom 35"/>
          <p:cNvCxnSpPr/>
          <p:nvPr/>
        </p:nvCxnSpPr>
        <p:spPr>
          <a:xfrm flipH="1" flipV="1">
            <a:off x="7315696" y="1662453"/>
            <a:ext cx="307549" cy="53472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Slika 3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022820" y="2436222"/>
            <a:ext cx="3048227" cy="2107042"/>
          </a:xfrm>
          <a:prstGeom prst="rect">
            <a:avLst/>
          </a:prstGeom>
        </p:spPr>
      </p:pic>
      <p:pic>
        <p:nvPicPr>
          <p:cNvPr id="37" name="Slika 36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953392" y="3343073"/>
            <a:ext cx="3827328" cy="1792465"/>
          </a:xfrm>
          <a:prstGeom prst="rect">
            <a:avLst/>
          </a:prstGeom>
        </p:spPr>
      </p:pic>
      <p:pic>
        <p:nvPicPr>
          <p:cNvPr id="39" name="Slika 38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951581" y="749443"/>
            <a:ext cx="3992704" cy="2729140"/>
          </a:xfrm>
          <a:prstGeom prst="rect">
            <a:avLst/>
          </a:prstGeom>
        </p:spPr>
      </p:pic>
      <p:cxnSp>
        <p:nvCxnSpPr>
          <p:cNvPr id="40" name="Ravni poveznik sa strelicom 39"/>
          <p:cNvCxnSpPr/>
          <p:nvPr/>
        </p:nvCxnSpPr>
        <p:spPr>
          <a:xfrm flipV="1">
            <a:off x="5786405" y="3108844"/>
            <a:ext cx="454715" cy="29702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Ravni poveznik sa strelicom 44"/>
          <p:cNvCxnSpPr/>
          <p:nvPr/>
        </p:nvCxnSpPr>
        <p:spPr>
          <a:xfrm>
            <a:off x="6764517" y="3311302"/>
            <a:ext cx="729290" cy="44811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Ravni poveznik sa strelicom 49"/>
          <p:cNvCxnSpPr/>
          <p:nvPr/>
        </p:nvCxnSpPr>
        <p:spPr>
          <a:xfrm flipH="1" flipV="1">
            <a:off x="6125503" y="1833817"/>
            <a:ext cx="1230112" cy="47064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Ravni poveznik sa strelicom 51"/>
          <p:cNvCxnSpPr/>
          <p:nvPr/>
        </p:nvCxnSpPr>
        <p:spPr>
          <a:xfrm flipH="1" flipV="1">
            <a:off x="6387710" y="2278810"/>
            <a:ext cx="545482" cy="51628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lika 4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744173" y="1802773"/>
            <a:ext cx="1870454" cy="2033475"/>
          </a:xfrm>
          <a:prstGeom prst="rect">
            <a:avLst/>
          </a:prstGeom>
        </p:spPr>
      </p:pic>
      <p:cxnSp>
        <p:nvCxnSpPr>
          <p:cNvPr id="35" name="Ravni poveznik sa strelicom 34"/>
          <p:cNvCxnSpPr/>
          <p:nvPr/>
        </p:nvCxnSpPr>
        <p:spPr>
          <a:xfrm flipH="1" flipV="1">
            <a:off x="7126869" y="1788788"/>
            <a:ext cx="328587" cy="95290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6723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737594"/>
            <a:ext cx="4182472" cy="4462170"/>
          </a:xfrm>
          <a:prstGeom prst="rect">
            <a:avLst/>
          </a:prstGeom>
        </p:spPr>
      </p:pic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275606"/>
            <a:ext cx="4522369" cy="3816425"/>
          </a:xfrm>
        </p:spPr>
        <p:txBody>
          <a:bodyPr>
            <a:normAutofit fontScale="47500" lnSpcReduction="20000"/>
          </a:bodyPr>
          <a:lstStyle/>
          <a:p>
            <a:r>
              <a:rPr lang="hr-HR" dirty="0" smtClean="0"/>
              <a:t>Izračunajte prosječnu gustoću naseljenosti Hrvatske.</a:t>
            </a:r>
          </a:p>
          <a:p>
            <a:r>
              <a:rPr lang="hr-HR" b="1" dirty="0"/>
              <a:t>4 284 889 </a:t>
            </a:r>
            <a:r>
              <a:rPr lang="hr-HR" dirty="0"/>
              <a:t>stanovnika</a:t>
            </a:r>
          </a:p>
          <a:p>
            <a:r>
              <a:rPr lang="hr-HR" dirty="0" smtClean="0"/>
              <a:t>56 594  km²</a:t>
            </a:r>
          </a:p>
          <a:p>
            <a:r>
              <a:rPr lang="hr-HR" dirty="0" smtClean="0">
                <a:solidFill>
                  <a:schemeClr val="accent3">
                    <a:lumMod val="75000"/>
                  </a:schemeClr>
                </a:solidFill>
              </a:rPr>
              <a:t>75,71 stan./km²</a:t>
            </a:r>
          </a:p>
          <a:p>
            <a:r>
              <a:rPr lang="hr-HR" dirty="0" smtClean="0"/>
              <a:t>Kojeg razredu gustoće pripada prosječna naseljenost Hrvatske?</a:t>
            </a:r>
          </a:p>
          <a:p>
            <a:r>
              <a:rPr lang="hr-HR" dirty="0" smtClean="0">
                <a:solidFill>
                  <a:schemeClr val="accent3">
                    <a:lumMod val="75000"/>
                  </a:schemeClr>
                </a:solidFill>
              </a:rPr>
              <a:t>51-100 </a:t>
            </a:r>
            <a:r>
              <a:rPr lang="hr-HR" dirty="0">
                <a:solidFill>
                  <a:schemeClr val="accent3">
                    <a:lumMod val="75000"/>
                  </a:schemeClr>
                </a:solidFill>
              </a:rPr>
              <a:t>stan./km²</a:t>
            </a:r>
          </a:p>
          <a:p>
            <a:r>
              <a:rPr lang="hr-HR" dirty="0" smtClean="0"/>
              <a:t>Navedite županije u razredima iznadprosječne gustoće naseljenosti te one u razredima ispodprosječne gustoće naseljenosti.</a:t>
            </a:r>
          </a:p>
          <a:p>
            <a:r>
              <a:rPr lang="hr-HR" dirty="0" smtClean="0">
                <a:solidFill>
                  <a:schemeClr val="accent3">
                    <a:lumMod val="75000"/>
                  </a:schemeClr>
                </a:solidFill>
              </a:rPr>
              <a:t>Iznadprosječne: Međimurska, Varaždinska, Krapinsko-zagorska, Grad Zagreb, Splitsko-dalmatinska</a:t>
            </a:r>
          </a:p>
          <a:p>
            <a:r>
              <a:rPr lang="hr-HR" dirty="0" smtClean="0">
                <a:solidFill>
                  <a:schemeClr val="accent3">
                    <a:lumMod val="75000"/>
                  </a:schemeClr>
                </a:solidFill>
              </a:rPr>
              <a:t>Ispodprosječne: Virovitičko-podravska, Bjelovarsko-bilogorska, Požeško-slavonska, Sisačko-moslavačka, Karlovačka, Ličko-senjska, Zadarska, Šibensko-kninska</a:t>
            </a:r>
            <a:endParaRPr lang="hr-HR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hr-HR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5842992" cy="504056"/>
          </a:xfrm>
        </p:spPr>
        <p:txBody>
          <a:bodyPr>
            <a:noAutofit/>
          </a:bodyPr>
          <a:lstStyle/>
          <a:p>
            <a:r>
              <a:rPr lang="hr-HR" sz="3200" dirty="0" smtClean="0"/>
              <a:t>Prostorni razmještaj stanovništva</a:t>
            </a:r>
            <a:endParaRPr lang="hr-HR" sz="3200" dirty="0"/>
          </a:p>
        </p:txBody>
      </p:sp>
      <p:sp>
        <p:nvSpPr>
          <p:cNvPr id="5" name="Pravokutnik 4"/>
          <p:cNvSpPr/>
          <p:nvPr/>
        </p:nvSpPr>
        <p:spPr>
          <a:xfrm>
            <a:off x="4979569" y="4485486"/>
            <a:ext cx="792088" cy="144016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23675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Hvala na pažnji!</a:t>
            </a:r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55"/>
          <a:stretch/>
        </p:blipFill>
        <p:spPr>
          <a:xfrm>
            <a:off x="3369633" y="2355726"/>
            <a:ext cx="2404733" cy="224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394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Mod val="60000"/>
            <a:lumOff val="40000"/>
          </a:schemeClr>
        </a:solidFill>
        <a:ln w="0" cmpd="sng"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</TotalTime>
  <Words>450</Words>
  <Application>Microsoft Office PowerPoint</Application>
  <PresentationFormat>On-screen Show (16:9)</PresentationFormat>
  <Paragraphs>78</Paragraphs>
  <Slides>9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Naseljenost Hrvatske</vt:lpstr>
      <vt:lpstr>Razvoj naseljenosti</vt:lpstr>
      <vt:lpstr>Kretanje broja stanovnika Hrvatske</vt:lpstr>
      <vt:lpstr>Kretanje broja stanovnika Hrvatske</vt:lpstr>
      <vt:lpstr>Glavni uzroci slabog porasta broja stanovnika</vt:lpstr>
      <vt:lpstr>Depopulacija – trajnije smanjenje stanovništva.</vt:lpstr>
      <vt:lpstr>Neravnomjerna naseljenost  – glavno obilježje prostornog razmještaja stanovništva.</vt:lpstr>
      <vt:lpstr>Prostorni razmještaj stanovništva</vt:lpstr>
      <vt:lpstr>Hvala na pažnji!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jloncar</dc:creator>
  <cp:lastModifiedBy>sbakar</cp:lastModifiedBy>
  <cp:revision>37</cp:revision>
  <dcterms:created xsi:type="dcterms:W3CDTF">2019-03-27T12:00:31Z</dcterms:created>
  <dcterms:modified xsi:type="dcterms:W3CDTF">2021-03-01T12:40:16Z</dcterms:modified>
</cp:coreProperties>
</file>